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4.jpeg" ContentType="image/jpeg"/>
  <Override PartName="/ppt/media/image3.jpeg" ContentType="image/jpeg"/>
  <Override PartName="/ppt/media/image1.jpeg" ContentType="image/jpeg"/>
  <Override PartName="/ppt/media/image2.jpeg" ContentType="image/jpe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
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2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804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2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804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10080"/>
            <a:ext cx="9071640" cy="43884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800" spc="-1" strike="noStrike">
                <a:latin typeface="Arial"/>
              </a:rPr>
              <a:t>Click to edit the title text format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Click to edit the outline text format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Second Outline Level</a:t>
            </a:r>
            <a:endParaRPr b="0" lang="en-US" sz="24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Third Outline Level</a:t>
            </a:r>
            <a:endParaRPr b="0" lang="en-US" sz="20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08861B74-FAFB-459E-BFB0-60446CCD0683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TextShape 6"/>
          <p:cNvSpPr txBox="1"/>
          <p:nvPr/>
        </p:nvSpPr>
        <p:spPr>
          <a:xfrm>
            <a:off x="8595360" y="5303520"/>
            <a:ext cx="1280160" cy="36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r"/>
            <a:fld id="{995F2480-96F2-471A-95B2-3E15C94DAAA7}" type="slidenum">
              <a:rPr b="0" lang="en-US" sz="1600" spc="-1" strike="noStrike">
                <a:latin typeface="FreeMono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226080"/>
            <a:ext cx="9071640" cy="2425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6000" spc="-1" strike="noStrike">
                <a:latin typeface="Arial"/>
              </a:rPr>
              <a:t>Sketching with Hardware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504000" y="2926080"/>
            <a:ext cx="9071640" cy="168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200" spc="-1" strike="noStrike">
                <a:latin typeface="Arial"/>
                <a:ea typeface="Noto Sans CJK SC Regular"/>
              </a:rPr>
              <a:t>10: Interaction Design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Tangible UIs designen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63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1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Andrere Affordances als bei GUIs: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Dreidimensional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Anfassbar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Physikalische Eigenschaften (Größe, Gewicht, ...)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Kollaboration ist einfach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Affordances sollten offensichtlich sein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TUIs sollten ohne ein GUI/Display funktionieren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Haptisches Feedback ist möglich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Projektdemos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65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Was ist Interaktionsdesign?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Teil des User Experience Design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Von Bill Moggridge und Bill Verplank in den 80ern eigeführt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Design von Mensch-Maschine-Schnittstellen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Überschneidet sich mit User Interface Design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Unterschied: Es muss dabei kein User Interface rauskommen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400" spc="-1" strike="noStrike">
                <a:latin typeface="Arial"/>
              </a:rPr>
              <a:t>Fünf Säulen des Interaction Design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7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5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Definiert von Moggridge, erweitert durch Gilliam Campton-Smith and Kevin Silver: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Wörter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Visuelle Repräsentation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800" spc="-1" strike="noStrike">
                <a:latin typeface="Arial"/>
              </a:rPr>
              <a:t>Physische Objekte und Raum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Zeit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800" spc="-1" strike="noStrike">
                <a:latin typeface="Arial"/>
              </a:rPr>
              <a:t>Verhalten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Was heißt das?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9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Nutzerzentrierter Ansatz (im Rahmen des Kurses leider </a:t>
            </a:r>
            <a:r>
              <a:rPr b="1" lang="en-US" sz="2800" spc="-1" strike="noStrike">
                <a:latin typeface="Arial"/>
              </a:rPr>
              <a:t>nicht</a:t>
            </a:r>
            <a:r>
              <a:rPr b="0" lang="en-US" sz="2800" spc="-1" strike="noStrike">
                <a:latin typeface="Arial"/>
              </a:rPr>
              <a:t> möglich)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Verbindung zur kognitiven Psychologie: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Mentale Modelle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Interface-Metaphern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en-US" sz="2400" spc="-1" strike="noStrike">
                <a:latin typeface="Arial"/>
              </a:rPr>
              <a:t>Affordances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→ “</a:t>
            </a:r>
            <a:r>
              <a:rPr b="0" lang="en-US" sz="2800" spc="-1" strike="noStrike">
                <a:latin typeface="Arial"/>
              </a:rPr>
              <a:t>The Design of Everyday Things” (Norman, 1988)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Affordances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51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>
              <a:lnSpc>
                <a:spcPts val="2801"/>
              </a:lnSpc>
              <a:spcAft>
                <a:spcPts val="1417"/>
              </a:spcAft>
            </a:pPr>
            <a:r>
              <a:rPr b="0" i="1" lang="en-US" sz="2800" spc="-1" strike="noStrike">
                <a:latin typeface="Arial"/>
              </a:rPr>
              <a:t>„</a:t>
            </a:r>
            <a:r>
              <a:rPr b="0" i="1" lang="en-US" sz="2800" spc="-1" strike="noStrike">
                <a:latin typeface="Arial"/>
              </a:rPr>
              <a:t>The affordances of the environment are what it offers the animal, what it provides or furnishes, either for good or ill.“</a:t>
            </a:r>
            <a:endParaRPr b="0" lang="en-US" sz="2800" spc="-1" strike="noStrike">
              <a:latin typeface="Arial"/>
            </a:endParaRPr>
          </a:p>
          <a:p>
            <a:pPr>
              <a:lnSpc>
                <a:spcPts val="2801"/>
              </a:lnSpc>
              <a:spcAft>
                <a:spcPts val="1417"/>
              </a:spcAft>
            </a:pPr>
            <a:r>
              <a:rPr b="0" lang="en-US" sz="2800" spc="-1" strike="noStrike">
                <a:latin typeface="Arial"/>
              </a:rPr>
              <a:t>- James J. Gibson, 1979</a:t>
            </a:r>
            <a:endParaRPr b="0" lang="en-US" sz="2800" spc="-1" strike="noStrike">
              <a:latin typeface="Arial"/>
            </a:endParaRPr>
          </a:p>
          <a:p>
            <a:pPr>
              <a:lnSpc>
                <a:spcPts val="2801"/>
              </a:lnSpc>
              <a:spcAft>
                <a:spcPts val="1417"/>
              </a:spcAft>
            </a:pPr>
            <a:endParaRPr b="0" lang="en-US" sz="2800" spc="-1" strike="noStrike">
              <a:latin typeface="Arial"/>
            </a:endParaRPr>
          </a:p>
          <a:p>
            <a:pPr>
              <a:lnSpc>
                <a:spcPts val="2801"/>
              </a:lnSpc>
              <a:spcAft>
                <a:spcPts val="1417"/>
              </a:spcAft>
            </a:pPr>
            <a:r>
              <a:rPr b="0" i="1" lang="en-US" sz="2800" spc="-1" strike="noStrike">
                <a:latin typeface="Arial"/>
              </a:rPr>
              <a:t>„</a:t>
            </a:r>
            <a:r>
              <a:rPr b="0" i="1" lang="en-US" sz="2800" spc="-1" strike="noStrike">
                <a:latin typeface="Arial"/>
              </a:rPr>
              <a:t>Affordance is what the environment offers the individual.“</a:t>
            </a:r>
            <a:endParaRPr b="0" lang="en-US" sz="2800" spc="-1" strike="noStrike">
              <a:latin typeface="Arial"/>
            </a:endParaRPr>
          </a:p>
          <a:p>
            <a:pPr>
              <a:lnSpc>
                <a:spcPts val="2801"/>
              </a:lnSpc>
              <a:spcAft>
                <a:spcPts val="1417"/>
              </a:spcAft>
            </a:pPr>
            <a:r>
              <a:rPr b="0" lang="en-US" sz="2800" spc="-1" strike="noStrike">
                <a:latin typeface="Arial"/>
              </a:rPr>
              <a:t>- Wikipedia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1"/>
          <a:srcRect l="0" t="0" r="0" b="1575"/>
          <a:stretch/>
        </p:blipFill>
        <p:spPr>
          <a:xfrm>
            <a:off x="0" y="0"/>
            <a:ext cx="10081440" cy="5669640"/>
          </a:xfrm>
          <a:prstGeom prst="rect">
            <a:avLst/>
          </a:prstGeom>
          <a:ln>
            <a:noFill/>
          </a:ln>
        </p:spPr>
      </p:pic>
      <p:sp>
        <p:nvSpPr>
          <p:cNvPr id="53" name="TextShape 1"/>
          <p:cNvSpPr txBox="1"/>
          <p:nvPr/>
        </p:nvSpPr>
        <p:spPr>
          <a:xfrm>
            <a:off x="3017520" y="463140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6000" spc="-1" strike="noStrike">
                <a:solidFill>
                  <a:srgbClr val="ffffff"/>
                </a:solidFill>
                <a:latin typeface="Arial"/>
              </a:rPr>
              <a:t>Live Demo...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54" name="TextShape 2"/>
          <p:cNvSpPr txBox="1"/>
          <p:nvPr/>
        </p:nvSpPr>
        <p:spPr>
          <a:xfrm>
            <a:off x="9720" y="5394960"/>
            <a:ext cx="693972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ffffff"/>
                </a:solidFill>
                <a:latin typeface="Arial"/>
              </a:rPr>
              <a:t>https://commons.wikimedia.org/wiki/File:USAF_EOD_explosion.jpg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731520" y="0"/>
            <a:ext cx="8505000" cy="567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731520" y="0"/>
            <a:ext cx="8505000" cy="567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pic>
        <p:nvPicPr>
          <p:cNvPr id="60" name="" descr=""/>
          <p:cNvPicPr/>
          <p:nvPr/>
        </p:nvPicPr>
        <p:blipFill>
          <a:blip r:embed="rId1"/>
          <a:stretch/>
        </p:blipFill>
        <p:spPr>
          <a:xfrm>
            <a:off x="731520" y="0"/>
            <a:ext cx="8505000" cy="5670000"/>
          </a:xfrm>
          <a:prstGeom prst="rect">
            <a:avLst/>
          </a:prstGeom>
          <a:ln>
            <a:noFill/>
          </a:ln>
        </p:spPr>
      </p:pic>
      <p:sp>
        <p:nvSpPr>
          <p:cNvPr id="61" name="CustomShape 2"/>
          <p:cNvSpPr/>
          <p:nvPr/>
        </p:nvSpPr>
        <p:spPr>
          <a:xfrm>
            <a:off x="4754880" y="1920240"/>
            <a:ext cx="1280160" cy="1097280"/>
          </a:xfrm>
          <a:prstGeom prst="ellipse">
            <a:avLst/>
          </a:prstGeom>
          <a:noFill/>
          <a:ln w="38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4321</TotalTime>
  <Application>LibreOffice/6.1.5.2$Linux_X86_64 LibreOffice_project/10$Build-2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2019-08-26T16:28:53Z</dcterms:created>
  <dc:creator/>
  <dc:description/>
  <dc:language>en-US</dc:language>
  <cp:lastModifiedBy/>
  <dcterms:modified xsi:type="dcterms:W3CDTF">2019-09-30T10:17:00Z</dcterms:modified>
  <cp:revision>102</cp:revision>
  <dc:subject/>
  <dc:title/>
</cp:coreProperties>
</file>